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98" r:id="rId1"/>
    <p:sldMasterId id="2147483699" r:id="rId2"/>
    <p:sldMasterId id="2147483700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2" r:id="rId16"/>
    <p:sldId id="268" r:id="rId17"/>
    <p:sldId id="269" r:id="rId18"/>
    <p:sldId id="270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-52"/>
      <p:regular r:id="rId25"/>
      <p:bold r:id="rId26"/>
      <p:italic r:id="rId27"/>
      <p:boldItalic r:id="rId28"/>
    </p:embeddedFont>
    <p:embeddedFont>
      <p:font typeface="Montserrat ExtraBold" panose="00000900000000000000" pitchFamily="2" charset="-52"/>
      <p:bold r:id="rId29"/>
      <p:boldItalic r:id="rId30"/>
    </p:embeddedFont>
    <p:embeddedFont>
      <p:font typeface="Montserrat Medium" panose="00000600000000000000" pitchFamily="2" charset="-52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Средний стиль 4 —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\Desktop\&#1086;&#1073;&#1091;&#1095;&#1077;&#1085;&#1080;&#1077;%202023%20&#1090;&#1077;&#1089;&#1090;\&#1080;&#1090;&#1086;&#1075;&#1086;&#1074;&#1072;&#1103;\&#1086;&#1090;&#1095;&#1077;&#1090;%20&#1087;&#1086;%20&#1090;&#1077;&#1089;&#1090;&#1080;&#1088;&#1086;&#1074;&#1072;&#1085;&#1080;&#110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8583411339316861E-2"/>
          <c:y val="6.668853893263342E-2"/>
          <c:w val="0.52774397518492011"/>
          <c:h val="0.83852653834937296"/>
        </c:manualLayout>
      </c:layout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AB7-46E0-8AE7-BEFBA52452DE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AB7-46E0-8AE7-BEFBA52452DE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AB7-46E0-8AE7-BEFBA52452DE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FAB7-46E0-8AE7-BEFBA52452D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Лист1!$C$3:$F$3</c:f>
              <c:strCache>
                <c:ptCount val="4"/>
                <c:pt idx="0">
                  <c:v>Критическая </c:v>
                </c:pt>
                <c:pt idx="1">
                  <c:v>Высокая</c:v>
                </c:pt>
                <c:pt idx="2">
                  <c:v>Средняя</c:v>
                </c:pt>
                <c:pt idx="3">
                  <c:v>Минимальная</c:v>
                </c:pt>
              </c:strCache>
            </c:strRef>
          </c:cat>
          <c:val>
            <c:numRef>
              <c:f>Лист1!$C$4:$F$4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AB7-46E0-8AE7-BEFBA52452D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2580965622304208"/>
          <c:y val="0.30134259259259266"/>
          <c:w val="0.35205178679588134"/>
          <c:h val="0.471644065325167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20db4cbd6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220db4cbd64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220db4cbd64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20ec95d9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2420ec95d92_0_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20ec95d9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2420ec95d92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20ec95d92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g2420ec95d92_0_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20ec95d9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2420ec95d92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20ec95d9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2420ec95d92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20db4cbd64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220db4cbd64_0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g220db4cbd64_0_2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d2db771bd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22d2db771b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03056f52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403056f52b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20ec95d9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2420ec95d92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20ec95d9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2420ec95d92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420ec95d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2420ec95d92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20ec95d9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2420ec95d92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20ec95d9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2420ec95d92_0_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20ec95d92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2420ec95d92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 1">
  <p:cSld name="TITLE_AND_BODY 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 type="tx">
  <p:cSld name="TITLE_AND_BOD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0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3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">
  <p:cSld name="TITLE_AND_BODY 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1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6"/>
          <p:cNvSpPr txBox="1">
            <a:spLocks noGrp="1"/>
          </p:cNvSpPr>
          <p:nvPr>
            <p:ph type="title"/>
          </p:nvPr>
        </p:nvSpPr>
        <p:spPr>
          <a:xfrm>
            <a:off x="822960" y="274320"/>
            <a:ext cx="7521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6"/>
          <p:cNvSpPr txBox="1">
            <a:spLocks noGrp="1"/>
          </p:cNvSpPr>
          <p:nvPr>
            <p:ph type="body" idx="1"/>
          </p:nvPr>
        </p:nvSpPr>
        <p:spPr>
          <a:xfrm>
            <a:off x="822960" y="825471"/>
            <a:ext cx="7521000" cy="2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0" name="Google Shape;170;p36"/>
          <p:cNvSpPr txBox="1">
            <a:spLocks noGrp="1"/>
          </p:cNvSpPr>
          <p:nvPr>
            <p:ph type="dt" idx="10"/>
          </p:nvPr>
        </p:nvSpPr>
        <p:spPr>
          <a:xfrm rot="-1985953">
            <a:off x="308933" y="4391234"/>
            <a:ext cx="1960664" cy="17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36"/>
          <p:cNvSpPr txBox="1">
            <a:spLocks noGrp="1"/>
          </p:cNvSpPr>
          <p:nvPr>
            <p:ph type="ftr" idx="11"/>
          </p:nvPr>
        </p:nvSpPr>
        <p:spPr>
          <a:xfrm>
            <a:off x="3517514" y="4713842"/>
            <a:ext cx="47244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36"/>
          <p:cNvSpPr>
            <a:spLocks noGrp="1"/>
          </p:cNvSpPr>
          <p:nvPr>
            <p:ph type="sldNum" idx="12"/>
          </p:nvPr>
        </p:nvSpPr>
        <p:spPr>
          <a:xfrm>
            <a:off x="8401038" y="4628117"/>
            <a:ext cx="502800" cy="3771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>
            <a:spLocks noGrp="1"/>
          </p:cNvSpPr>
          <p:nvPr>
            <p:ph type="title"/>
          </p:nvPr>
        </p:nvSpPr>
        <p:spPr>
          <a:xfrm>
            <a:off x="282575" y="92869"/>
            <a:ext cx="82296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body" idx="1"/>
          </p:nvPr>
        </p:nvSpPr>
        <p:spPr>
          <a:xfrm>
            <a:off x="282575" y="873650"/>
            <a:ext cx="8229600" cy="3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250"/>
              <a:buChar char="●"/>
              <a:defRPr/>
            </a:lvl1pPr>
            <a:lvl2pPr marL="914400" lvl="1" indent="-3714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5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00" tIns="91400" rIns="91400" bIns="91400" anchor="t" anchorCtr="0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8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8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0" name="Google Shape;180;p3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9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9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3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1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2" name="Google Shape;192;p41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4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6" name="Google Shape;196;p4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99" name="Google Shape;199;p43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4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4"/>
          <p:cNvSpPr txBox="1">
            <a:spLocks noGrp="1"/>
          </p:cNvSpPr>
          <p:nvPr>
            <p:ph type="body" idx="1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4" name="Google Shape;204;p4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>
  <p:cSld name="SECTION_HEADER 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">
  <p:cSld name="TITLE_AND_TWO_COLUMNS 2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6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46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46"/>
          <p:cNvSpPr txBox="1">
            <a:spLocks noGrp="1"/>
          </p:cNvSpPr>
          <p:nvPr>
            <p:ph type="body" idx="2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4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 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7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4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_COLUMN_TEXT">
  <p:cSld name="ONE_COLUMN_TEXT 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8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48"/>
          <p:cNvSpPr txBox="1">
            <a:spLocks noGrp="1"/>
          </p:cNvSpPr>
          <p:nvPr>
            <p:ph type="body" idx="1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9" name="Google Shape;219;p4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_POINT">
  <p:cSld name="MAIN_POINT 2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9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4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">
  <p:cSld name="SECTION_TITLE_AND_DESCRIPTION 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0"/>
          <p:cNvSpPr txBox="1">
            <a:spLocks noGrp="1"/>
          </p:cNvSpPr>
          <p:nvPr>
            <p:ph type="body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marL="91440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marL="137160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marL="182880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marL="228600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50"/>
          <p:cNvSpPr txBox="1">
            <a:spLocks noGrp="1"/>
          </p:cNvSpPr>
          <p:nvPr>
            <p:ph type="body" idx="2"/>
          </p:nvPr>
        </p:nvSpPr>
        <p:spPr>
          <a:xfrm>
            <a:off x="4939500" y="724074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8" name="Google Shape;228;p5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_ONLY">
  <p:cSld name="CAPTION_ONLY 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>
            <a:spLocks noGrp="1"/>
          </p:cNvSpPr>
          <p:nvPr>
            <p:ph type="body" idx="1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  <a:lvl2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5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">
  <p:cSld name="BIG_NUMBER 2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>
            <a:spLocks noGrp="1"/>
          </p:cNvSpPr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52"/>
          <p:cNvSpPr txBox="1">
            <a:spLocks noGrp="1"/>
          </p:cNvSpPr>
          <p:nvPr>
            <p:ph type="body" idx="1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5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2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"/>
            <a:ext cx="9144000" cy="514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44" y="4263375"/>
            <a:ext cx="2430000" cy="37411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 txBox="1"/>
          <p:nvPr/>
        </p:nvSpPr>
        <p:spPr>
          <a:xfrm>
            <a:off x="2603551" y="355350"/>
            <a:ext cx="39369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повышения квалификации</a:t>
            </a:r>
            <a:endParaRPr sz="14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46" name="Google Shape;246;p54"/>
          <p:cNvSpPr/>
          <p:nvPr/>
        </p:nvSpPr>
        <p:spPr>
          <a:xfrm>
            <a:off x="480288" y="616029"/>
            <a:ext cx="7896600" cy="9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ru" sz="2400" b="1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Тестировщик программного обеспечения</a:t>
            </a:r>
            <a:endParaRPr sz="2400" b="1" i="0" u="none" strike="noStrike" cap="none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47" name="Google Shape;247;p54"/>
          <p:cNvSpPr txBox="1"/>
          <p:nvPr/>
        </p:nvSpPr>
        <p:spPr>
          <a:xfrm>
            <a:off x="540550" y="1619875"/>
            <a:ext cx="8308800" cy="16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Итоговый проект </a:t>
            </a:r>
            <a:endParaRPr sz="27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“Комплексное тестирование платформы </a:t>
            </a:r>
            <a:r>
              <a:rPr lang="en-US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idemo.bspb.ru</a:t>
            </a:r>
            <a:r>
              <a:rPr lang="ru" sz="27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4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54"/>
          <p:cNvSpPr txBox="1"/>
          <p:nvPr/>
        </p:nvSpPr>
        <p:spPr>
          <a:xfrm>
            <a:off x="44150" y="3525375"/>
            <a:ext cx="426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Преподаватель: Гриненко В.В.</a:t>
            </a:r>
            <a:endParaRPr sz="18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54"/>
          <p:cNvSpPr txBox="1"/>
          <p:nvPr/>
        </p:nvSpPr>
        <p:spPr>
          <a:xfrm>
            <a:off x="4761580" y="3456274"/>
            <a:ext cx="4181100" cy="10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Выполнил: </a:t>
            </a:r>
            <a:r>
              <a:rPr lang="ru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Тараканова Н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ru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</a:t>
            </a: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180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Поток ТП-</a:t>
            </a:r>
            <a:r>
              <a:rPr lang="ru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84</a:t>
            </a:r>
            <a:r>
              <a:rPr lang="en-US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3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+mj-lt"/>
                <a:ea typeface="Montserrat"/>
                <a:cs typeface="Montserrat"/>
                <a:sym typeface="Montserrat"/>
              </a:rPr>
              <a:t>Листинг автотеста</a:t>
            </a:r>
            <a:endParaRPr sz="2200" b="1" dirty="0">
              <a:solidFill>
                <a:srgbClr val="3052E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63"/>
          <p:cNvSpPr txBox="1"/>
          <p:nvPr/>
        </p:nvSpPr>
        <p:spPr>
          <a:xfrm>
            <a:off x="185919" y="613689"/>
            <a:ext cx="8772160" cy="469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s=Service('C:/Users/1/Downloads/chromedriver_win32 (2)/chromedriver.exe')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 = </a:t>
            </a: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webdriver.Chrome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(service=s)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driver.get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("https://idemo.bspb.ru/</a:t>
            </a: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auth?response_type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=</a:t>
            </a: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code&amp;client_id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=1&amp;redirect_uri=https%3A%2F%2Fidemo.bspb.ru%2Flogin%2Fsuccess&amp;prefetch_uri=https%3A%2F%2Fidemo.bspb.ru%2Flogin%2Fprefetch&amp;force_new_session=true")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time.sleep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(2)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By.XPATH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"//*[@id='login-button']").click()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By.XPATH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"//*[@id='login-otp-button']").click()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time.sleep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(2)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By.XPATH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"//*[@id='representee-list']/div/button/span[1]").click()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time.sleep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(2)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By.LINK_TEXT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"</a:t>
            </a:r>
            <a:r>
              <a:rPr lang="ru-RU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Королёва Ольга").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click()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"accounts-index").click()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By.XPATH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"//*[@id='contentbar']/form/div/a").click()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time.sleep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(2)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</a:t>
            </a: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currencySelect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").click()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time.sleep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(2)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By.XPATH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"//*[@id='currencySelect']/option[1]").click()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time.sleep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(2)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"account-branch").click()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time.sleep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(2)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By.XPATH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"//*[@id='account-branch']/option[1]").click()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time.sleep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(2)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(By.NAME, "</a:t>
            </a: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condition.newAccountConditions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").click()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driver.find_element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(By.ID, "submit").click()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5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time.sleep</a:t>
            </a:r>
            <a:r>
              <a:rPr lang="en-US" sz="115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(6)</a:t>
            </a:r>
          </a:p>
        </p:txBody>
      </p:sp>
      <p:sp>
        <p:nvSpPr>
          <p:cNvPr id="318" name="Google Shape;318;p63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4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+mj-lt"/>
                <a:ea typeface="Montserrat"/>
                <a:cs typeface="Montserrat"/>
                <a:sym typeface="Montserrat"/>
              </a:rPr>
              <a:t>Листинг автотеста</a:t>
            </a:r>
            <a:endParaRPr sz="2200" b="1" dirty="0">
              <a:solidFill>
                <a:srgbClr val="3052E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64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11</a:t>
            </a:fld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367C09-F1FD-6078-43CE-9EFDAA3B3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18" b="7252"/>
          <a:stretch/>
        </p:blipFill>
        <p:spPr>
          <a:xfrm>
            <a:off x="651486" y="744676"/>
            <a:ext cx="7841026" cy="439882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5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+mj-l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2200" b="1" dirty="0">
              <a:solidFill>
                <a:srgbClr val="3052E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6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86247E-1597-6A20-0328-C8C3822BDC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7" r="21163" b="21310"/>
          <a:stretch/>
        </p:blipFill>
        <p:spPr>
          <a:xfrm>
            <a:off x="538716" y="712924"/>
            <a:ext cx="7726326" cy="42924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F0C79C-C7EA-2418-9637-344AC178E6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13</a:t>
            </a:fld>
            <a:endParaRPr lang="ru" dirty="0"/>
          </a:p>
        </p:txBody>
      </p:sp>
      <p:sp>
        <p:nvSpPr>
          <p:cNvPr id="5" name="Google Shape;330;p65">
            <a:extLst>
              <a:ext uri="{FF2B5EF4-FFF2-40B4-BE49-F238E27FC236}">
                <a16:creationId xmlns:a16="http://schemas.microsoft.com/office/drawing/2014/main" id="{3DB0516C-57B4-986D-2A49-19380F6697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8521700" cy="57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+mj-l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2200" b="1" dirty="0">
              <a:solidFill>
                <a:srgbClr val="3052E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96708A-1C2B-3B75-C200-EF74F1B3A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" r="32301" b="48595"/>
          <a:stretch/>
        </p:blipFill>
        <p:spPr>
          <a:xfrm>
            <a:off x="680484" y="1155920"/>
            <a:ext cx="7737546" cy="330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8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100" b="1" dirty="0">
                <a:solidFill>
                  <a:srgbClr val="3052EF"/>
                </a:solidFill>
                <a:latin typeface="+mj-l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 </a:t>
            </a:r>
            <a:endParaRPr sz="2100" b="1" dirty="0">
              <a:solidFill>
                <a:srgbClr val="3052E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66"/>
          <p:cNvSpPr txBox="1"/>
          <p:nvPr/>
        </p:nvSpPr>
        <p:spPr>
          <a:xfrm>
            <a:off x="228013" y="873208"/>
            <a:ext cx="3697552" cy="382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 ходе комплексного тестирования платформы idemo.bspb.ru были подготовлены 20 тест-кейсов проверки для части функционала сайта. При проведении мануального тестирования обнаружено </a:t>
            </a:r>
            <a:r>
              <a:rPr lang="ru-RU" i="1" kern="100" dirty="0">
                <a:solidFill>
                  <a:schemeClr val="accent5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9 дефектов, 3 из которых являются критическими</a:t>
            </a:r>
            <a:r>
              <a:rPr lang="ru-RU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На данном этапе продукт не готов релизу.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Необходимо детально проработать техническое задание, значительно увеличить объём проводимых тестов, а также выделить дополнительное время на устранение обнаруженных дефектов.</a:t>
            </a:r>
          </a:p>
          <a:p>
            <a:pPr algn="just"/>
            <a:endParaRPr lang="ru-RU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highlight>
                <a:schemeClr val="lt1"/>
              </a:highlight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6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93471433-5C7A-6F71-821E-491648F01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292093"/>
              </p:ext>
            </p:extLst>
          </p:nvPr>
        </p:nvGraphicFramePr>
        <p:xfrm>
          <a:off x="4125635" y="957647"/>
          <a:ext cx="4835157" cy="91440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932202">
                  <a:extLst>
                    <a:ext uri="{9D8B030D-6E8A-4147-A177-3AD203B41FA5}">
                      <a16:colId xmlns:a16="http://schemas.microsoft.com/office/drawing/2014/main" val="2190571341"/>
                    </a:ext>
                  </a:extLst>
                </a:gridCol>
                <a:gridCol w="840006">
                  <a:extLst>
                    <a:ext uri="{9D8B030D-6E8A-4147-A177-3AD203B41FA5}">
                      <a16:colId xmlns:a16="http://schemas.microsoft.com/office/drawing/2014/main" val="3520270748"/>
                    </a:ext>
                  </a:extLst>
                </a:gridCol>
                <a:gridCol w="870738">
                  <a:extLst>
                    <a:ext uri="{9D8B030D-6E8A-4147-A177-3AD203B41FA5}">
                      <a16:colId xmlns:a16="http://schemas.microsoft.com/office/drawing/2014/main" val="3194510253"/>
                    </a:ext>
                  </a:extLst>
                </a:gridCol>
                <a:gridCol w="624882">
                  <a:extLst>
                    <a:ext uri="{9D8B030D-6E8A-4147-A177-3AD203B41FA5}">
                      <a16:colId xmlns:a16="http://schemas.microsoft.com/office/drawing/2014/main" val="3357105853"/>
                    </a:ext>
                  </a:extLst>
                </a:gridCol>
                <a:gridCol w="604395">
                  <a:extLst>
                    <a:ext uri="{9D8B030D-6E8A-4147-A177-3AD203B41FA5}">
                      <a16:colId xmlns:a16="http://schemas.microsoft.com/office/drawing/2014/main" val="2286628452"/>
                    </a:ext>
                  </a:extLst>
                </a:gridCol>
                <a:gridCol w="962934">
                  <a:extLst>
                    <a:ext uri="{9D8B030D-6E8A-4147-A177-3AD203B41FA5}">
                      <a16:colId xmlns:a16="http://schemas.microsoft.com/office/drawing/2014/main" val="4090479727"/>
                    </a:ext>
                  </a:extLst>
                </a:gridCol>
              </a:tblGrid>
              <a:tr h="182880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</a:rPr>
                        <a:t>Статистика по выявленным дефектам 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981184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</a:rPr>
                        <a:t>Статус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</a:rPr>
                        <a:t>Количество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</a:rPr>
                        <a:t>Важность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869043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u="none" strike="noStrike">
                          <a:effectLst/>
                        </a:rPr>
                        <a:t>Критическая 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u="none" strike="noStrike">
                          <a:effectLst/>
                        </a:rPr>
                        <a:t>Высокая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u="none" strike="noStrike" dirty="0">
                          <a:effectLst/>
                        </a:rPr>
                        <a:t>Средняя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u="none" strike="noStrike">
                          <a:effectLst/>
                        </a:rPr>
                        <a:t>Минимальная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512615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u="none" strike="noStrike">
                          <a:effectLst/>
                        </a:rPr>
                        <a:t>Найдено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9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3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</a:rPr>
                        <a:t>4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</a:rPr>
                        <a:t>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344850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ctr"/>
                      <a:r>
                        <a:rPr lang="ru-RU" sz="1100" u="none" strike="noStrike">
                          <a:effectLst/>
                        </a:rPr>
                        <a:t>Исправленно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</a:rPr>
                        <a:t>2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1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>
                          <a:effectLst/>
                        </a:rPr>
                        <a:t>0</a:t>
                      </a:r>
                      <a:endParaRPr lang="ru-R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u="none" strike="noStrike" dirty="0">
                          <a:effectLst/>
                        </a:rPr>
                        <a:t>1</a:t>
                      </a:r>
                      <a:endParaRPr lang="ru-RU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73504498"/>
                  </a:ext>
                </a:extLst>
              </a:tr>
            </a:tbl>
          </a:graphicData>
        </a:graphic>
      </p:graphicFrame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6B878784-EDED-EF90-C553-CEB39EBCEB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1043629"/>
              </p:ext>
            </p:extLst>
          </p:nvPr>
        </p:nvGraphicFramePr>
        <p:xfrm>
          <a:off x="4125635" y="2078673"/>
          <a:ext cx="435864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 b="1" dirty="0">
                <a:solidFill>
                  <a:srgbClr val="3052EF"/>
                </a:solidFill>
                <a:latin typeface="+mj-l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</a:t>
            </a:r>
            <a:endParaRPr sz="2000" b="1" dirty="0">
              <a:solidFill>
                <a:srgbClr val="3052EF"/>
              </a:solidFill>
              <a:latin typeface="+mj-l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000" b="1" dirty="0">
              <a:solidFill>
                <a:srgbClr val="3052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Красный флаг начала с современным стилем">
            <a:extLst>
              <a:ext uri="{FF2B5EF4-FFF2-40B4-BE49-F238E27FC236}">
                <a16:creationId xmlns:a16="http://schemas.microsoft.com/office/drawing/2014/main" id="{72C5F6DB-1630-2F89-B770-996399927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7" t="12978" r="16676" b="9596"/>
          <a:stretch/>
        </p:blipFill>
        <p:spPr bwMode="auto">
          <a:xfrm>
            <a:off x="0" y="3026735"/>
            <a:ext cx="2032577" cy="211676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7" name="Google Shape;347;p67"/>
          <p:cNvSpPr txBox="1"/>
          <p:nvPr/>
        </p:nvSpPr>
        <p:spPr>
          <a:xfrm>
            <a:off x="524541" y="848261"/>
            <a:ext cx="8378643" cy="2778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kern="1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На данном этапе проведено тестирование части функционала сайта, его можно считать </a:t>
            </a:r>
            <a:r>
              <a:rPr lang="ru-RU" sz="1600" kern="100" dirty="0">
                <a:solidFill>
                  <a:schemeClr val="accent5">
                    <a:lumMod val="50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начальным </a:t>
            </a:r>
            <a:r>
              <a:rPr lang="ru-RU" sz="1600" kern="100" dirty="0">
                <a:solidFill>
                  <a:schemeClr val="accent5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этапом работ</a:t>
            </a:r>
            <a:r>
              <a:rPr lang="ru-RU" sz="1600" kern="1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. Необходимо </a:t>
            </a:r>
            <a:r>
              <a:rPr lang="ru-RU" sz="1600" kern="1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дальнейшее развитие проекта</a:t>
            </a:r>
            <a:endParaRPr lang="ru-RU" sz="16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kern="1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Требуется уделить внимание:</a:t>
            </a:r>
            <a:endParaRPr lang="ru-RU" sz="1600" kern="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80000"/>
              </a:lnSpc>
              <a:spcAft>
                <a:spcPts val="800"/>
              </a:spcAft>
              <a:buFont typeface="Wingdings" panose="05000000000000000000" pitchFamily="2" charset="2"/>
              <a:buChar char=""/>
              <a:tabLst>
                <a:tab pos="914400" algn="l"/>
              </a:tabLst>
            </a:pPr>
            <a:r>
              <a:rPr lang="ru-RU" sz="16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тестированию безопасности;</a:t>
            </a:r>
          </a:p>
          <a:p>
            <a:pPr marL="742950" lvl="1" indent="-285750">
              <a:lnSpc>
                <a:spcPct val="80000"/>
              </a:lnSpc>
              <a:spcAft>
                <a:spcPts val="800"/>
              </a:spcAft>
              <a:buFont typeface="Wingdings" panose="05000000000000000000" pitchFamily="2" charset="2"/>
              <a:buChar char=""/>
              <a:tabLst>
                <a:tab pos="914400" algn="l"/>
              </a:tabLst>
            </a:pPr>
            <a:r>
              <a:rPr lang="ru-RU" sz="16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работе с базами данных;</a:t>
            </a:r>
          </a:p>
          <a:p>
            <a:pPr marL="742950" lvl="1" indent="-285750">
              <a:lnSpc>
                <a:spcPct val="80000"/>
              </a:lnSpc>
              <a:spcAft>
                <a:spcPts val="800"/>
              </a:spcAft>
              <a:buFont typeface="Wingdings" panose="05000000000000000000" pitchFamily="2" charset="2"/>
              <a:buChar char=""/>
              <a:tabLst>
                <a:tab pos="914400" algn="l"/>
              </a:tabLst>
            </a:pPr>
            <a:r>
              <a:rPr lang="en-US" sz="16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User story</a:t>
            </a:r>
            <a:r>
              <a:rPr lang="ru-RU" sz="16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742950" lvl="1" indent="-285750">
              <a:lnSpc>
                <a:spcPct val="80000"/>
              </a:lnSpc>
              <a:spcAft>
                <a:spcPts val="800"/>
              </a:spcAft>
              <a:buFont typeface="Wingdings" panose="05000000000000000000" pitchFamily="2" charset="2"/>
              <a:buChar char=""/>
              <a:tabLst>
                <a:tab pos="914400" algn="l"/>
              </a:tabLst>
            </a:pPr>
            <a:r>
              <a:rPr lang="ru-RU" sz="16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кроссплатформенному тестированию.</a:t>
            </a:r>
          </a:p>
          <a:p>
            <a:endParaRPr lang="ru-RU" sz="1600" dirty="0">
              <a:effectLst/>
              <a:latin typeface="+mn-lt"/>
              <a:ea typeface="Calibri" panose="020F0502020204030204" pitchFamily="34" charset="0"/>
            </a:endParaRPr>
          </a:p>
          <a:p>
            <a:endParaRPr lang="ru-RU" sz="1600" dirty="0">
              <a:solidFill>
                <a:schemeClr val="dk1"/>
              </a:solidFill>
              <a:highlight>
                <a:schemeClr val="lt1"/>
              </a:highlight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6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15</a:t>
            </a:fld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99E73F-23E7-FBFE-91E2-59015BA9ECA6}"/>
              </a:ext>
            </a:extLst>
          </p:cNvPr>
          <p:cNvSpPr txBox="1"/>
          <p:nvPr/>
        </p:nvSpPr>
        <p:spPr>
          <a:xfrm>
            <a:off x="2075106" y="3143922"/>
            <a:ext cx="6317404" cy="1493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lnSpc>
                <a:spcPct val="107000"/>
              </a:lnSpc>
              <a:spcAft>
                <a:spcPts val="800"/>
              </a:spcAft>
            </a:pPr>
            <a:r>
              <a:rPr lang="ru-RU" sz="16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Необходимо провести тестирование ролей: сотрудник банка/клиент. Возможно, стоит выделить в отдельные проекты личный кабинет физического и юридического лиц.</a:t>
            </a:r>
          </a:p>
          <a:p>
            <a:pPr lvl="2" algn="just">
              <a:lnSpc>
                <a:spcPct val="107000"/>
              </a:lnSpc>
              <a:spcAft>
                <a:spcPts val="800"/>
              </a:spcAft>
            </a:pPr>
            <a:r>
              <a:rPr lang="ru-RU" sz="1600" kern="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 целью увеличения тестового покрытия использовать техники тест дизайна, автоматизировать процесс.</a:t>
            </a:r>
            <a:endParaRPr lang="ru-RU" sz="1600" dirty="0">
              <a:effectLst/>
              <a:latin typeface="+mn-lt"/>
              <a:ea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8"/>
          <p:cNvSpPr/>
          <p:nvPr/>
        </p:nvSpPr>
        <p:spPr>
          <a:xfrm>
            <a:off x="456900" y="428184"/>
            <a:ext cx="7765611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ru" sz="2400" b="1" dirty="0">
                <a:solidFill>
                  <a:srgbClr val="1E5CEC"/>
                </a:solidFill>
                <a:latin typeface="Montserrat"/>
                <a:ea typeface="Montserrat"/>
                <a:cs typeface="Montserrat"/>
                <a:sym typeface="Montserrat"/>
              </a:rPr>
              <a:t>Рефлексия</a:t>
            </a:r>
            <a:endParaRPr sz="2400" b="1" i="0" u="none" strike="noStrike" cap="none" dirty="0">
              <a:solidFill>
                <a:srgbClr val="1E5C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68"/>
          <p:cNvSpPr/>
          <p:nvPr/>
        </p:nvSpPr>
        <p:spPr>
          <a:xfrm>
            <a:off x="456900" y="853110"/>
            <a:ext cx="8060620" cy="15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07950" marR="0" lvl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E5CEC"/>
              </a:buClr>
              <a:buSzPts val="1100"/>
            </a:pPr>
            <a:r>
              <a:rPr lang="ru" sz="1400" b="0" i="0" u="none" strike="noStrike" cap="none" dirty="0">
                <a:solidFill>
                  <a:schemeClr val="tx1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Программа обучения очень интересная и насыщенная при этом доступно изложена, действительно можно пройти подготовку с нуля. Даже написание автокода оказалось интересным и увлекательным занятием, хотя по началу так не казалось.  Большим плюсом считаю возможность пересмотра занятий.</a:t>
            </a:r>
          </a:p>
          <a:p>
            <a:pPr marL="107950" marR="0" lvl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E5CEC"/>
              </a:buClr>
              <a:buSzPts val="1100"/>
            </a:pPr>
            <a:r>
              <a:rPr lang="ru" sz="1400" b="0" i="0" u="none" strike="noStrike" cap="none" dirty="0">
                <a:solidFill>
                  <a:schemeClr val="tx1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В ходе обучения получены как теоретические знания, так и практические навыки. Дан вектор дальнейшего развития.</a:t>
            </a:r>
          </a:p>
          <a:p>
            <a:pPr marL="107950" marR="0" lvl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E5CEC"/>
              </a:buClr>
              <a:buSzPts val="1100"/>
            </a:pPr>
            <a:r>
              <a:rPr lang="ru" dirty="0">
                <a:solidFill>
                  <a:schemeClr val="tx1"/>
                </a:solidFill>
                <a:latin typeface="+mn-lt"/>
                <a:ea typeface="Montserrat Medium"/>
                <a:cs typeface="Montserrat Medium"/>
                <a:sym typeface="Montserrat Medium"/>
              </a:rPr>
              <a:t>Очень понравилось задание с метровым карандашом.</a:t>
            </a:r>
          </a:p>
          <a:p>
            <a:pPr marL="342900" marR="0" lvl="0" algn="just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300"/>
            </a:pPr>
            <a:endParaRPr sz="1400" b="0" i="0" u="none" strike="noStrike" cap="none" dirty="0">
              <a:solidFill>
                <a:schemeClr val="tx1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68"/>
          <p:cNvSpPr txBox="1">
            <a:spLocks noGrp="1"/>
          </p:cNvSpPr>
          <p:nvPr>
            <p:ph type="sldNum" idx="12"/>
          </p:nvPr>
        </p:nvSpPr>
        <p:spPr>
          <a:xfrm>
            <a:off x="8580003" y="4637497"/>
            <a:ext cx="335369" cy="3203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ru" sz="1000">
                <a:latin typeface="+mj-lt"/>
              </a:rPr>
              <a:t>16</a:t>
            </a:fld>
            <a:endParaRPr sz="1000" dirty="0">
              <a:latin typeface="+mj-lt"/>
            </a:endParaRPr>
          </a:p>
        </p:txBody>
      </p:sp>
      <p:pic>
        <p:nvPicPr>
          <p:cNvPr id="2" name="Google Shape;364;p69">
            <a:extLst>
              <a:ext uri="{FF2B5EF4-FFF2-40B4-BE49-F238E27FC236}">
                <a16:creationId xmlns:a16="http://schemas.microsoft.com/office/drawing/2014/main" id="{F9257B82-BC4D-F320-867B-B969714279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8529" y="3062177"/>
            <a:ext cx="2441473" cy="20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7E526D-B4A7-561C-E496-436A8480DB37}"/>
              </a:ext>
            </a:extLst>
          </p:cNvPr>
          <p:cNvSpPr txBox="1"/>
          <p:nvPr/>
        </p:nvSpPr>
        <p:spPr>
          <a:xfrm>
            <a:off x="336697" y="3399197"/>
            <a:ext cx="5695508" cy="56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algn="just">
              <a:lnSpc>
                <a:spcPct val="115000"/>
              </a:lnSpc>
              <a:spcBef>
                <a:spcPts val="800"/>
              </a:spcBef>
              <a:buSzPts val="1300"/>
            </a:pPr>
            <a:r>
              <a:rPr lang="ru" sz="1400" dirty="0">
                <a:solidFill>
                  <a:schemeClr val="accent5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С моими практическими работами вы можете ознакомиться по ссылке на GIT HUB: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https://github.com/nata111111/testik</a:t>
            </a:r>
            <a:endParaRPr lang="en-US" b="0" i="0" dirty="0">
              <a:solidFill>
                <a:schemeClr val="accent5">
                  <a:lumMod val="50000"/>
                </a:schemeClr>
              </a:solidFill>
              <a:effectLst/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AFB2EF-08D3-C684-F771-9FE12B2CDA13}"/>
              </a:ext>
            </a:extLst>
          </p:cNvPr>
          <p:cNvSpPr txBox="1"/>
          <p:nvPr/>
        </p:nvSpPr>
        <p:spPr>
          <a:xfrm>
            <a:off x="1722003" y="4502348"/>
            <a:ext cx="4572000" cy="32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ru-RU" sz="1600" dirty="0">
                <a:solidFill>
                  <a:schemeClr val="accent1">
                    <a:lumMod val="75000"/>
                  </a:schemeClr>
                </a:solidFill>
                <a:latin typeface="+mn-lt"/>
                <a:ea typeface="Montserrat"/>
                <a:cs typeface="Montserrat"/>
                <a:sym typeface="Montserrat"/>
              </a:rPr>
              <a:t>Благодарю за внимание!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5"/>
          <p:cNvSpPr txBox="1">
            <a:spLocks noGrp="1"/>
          </p:cNvSpPr>
          <p:nvPr>
            <p:ph type="title"/>
          </p:nvPr>
        </p:nvSpPr>
        <p:spPr>
          <a:xfrm>
            <a:off x="2911450" y="298725"/>
            <a:ext cx="24495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25"/>
              <a:buFont typeface="Arial"/>
              <a:buNone/>
            </a:pPr>
            <a:r>
              <a:rPr lang="ru" sz="2400" b="1" dirty="0">
                <a:solidFill>
                  <a:srgbClr val="3052EF"/>
                </a:solidFill>
                <a:latin typeface="+mj-lt"/>
                <a:ea typeface="Montserrat"/>
                <a:cs typeface="Times New Roman" panose="02020603050405020304" pitchFamily="18" charset="0"/>
                <a:sym typeface="Montserrat"/>
              </a:rPr>
              <a:t>Содержание</a:t>
            </a:r>
            <a:endParaRPr sz="2400" b="1" dirty="0">
              <a:solidFill>
                <a:srgbClr val="3052EF"/>
              </a:solidFill>
              <a:latin typeface="+mj-lt"/>
              <a:ea typeface="Montserrat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256" name="Google Shape;256;p55"/>
          <p:cNvSpPr txBox="1"/>
          <p:nvPr/>
        </p:nvSpPr>
        <p:spPr>
          <a:xfrm>
            <a:off x="629200" y="1189775"/>
            <a:ext cx="8082900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2000" dirty="0">
                <a:solidFill>
                  <a:schemeClr val="dk1"/>
                </a:solidFill>
                <a:latin typeface="+mn-lt"/>
                <a:ea typeface="Montserrat"/>
                <a:cs typeface="Montserrat"/>
                <a:sym typeface="Montserrat"/>
              </a:rPr>
              <a:t>Майнд-карта жизненного цикла тестирования ПО;</a:t>
            </a:r>
            <a:endParaRPr sz="2000" dirty="0">
              <a:solidFill>
                <a:schemeClr val="dk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2000" dirty="0">
                <a:solidFill>
                  <a:schemeClr val="dk1"/>
                </a:solidFill>
                <a:latin typeface="+mn-lt"/>
                <a:ea typeface="Montserrat"/>
                <a:cs typeface="Montserrat"/>
                <a:sym typeface="Montserrat"/>
              </a:rPr>
              <a:t>Майнд-карта методологии разработки ПО;</a:t>
            </a:r>
            <a:endParaRPr sz="2000" dirty="0">
              <a:solidFill>
                <a:schemeClr val="dk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2000" dirty="0">
                <a:solidFill>
                  <a:schemeClr val="dk1"/>
                </a:solidFill>
                <a:latin typeface="+mn-lt"/>
                <a:ea typeface="Montserrat"/>
                <a:cs typeface="Montserrat"/>
                <a:sym typeface="Montserrat"/>
              </a:rPr>
              <a:t>Тестовая документация (чек-лист, тест-кейсы, баг-репорты);</a:t>
            </a:r>
            <a:endParaRPr sz="2000" dirty="0">
              <a:solidFill>
                <a:schemeClr val="dk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2000" dirty="0">
                <a:solidFill>
                  <a:schemeClr val="dk1"/>
                </a:solidFill>
                <a:latin typeface="+mn-lt"/>
                <a:ea typeface="Montserrat"/>
                <a:cs typeface="Montserrat"/>
                <a:sym typeface="Montserrat"/>
              </a:rPr>
              <a:t>Применение техник тест-дизайна;</a:t>
            </a:r>
            <a:endParaRPr sz="2000" dirty="0">
              <a:solidFill>
                <a:schemeClr val="dk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2000" dirty="0">
                <a:solidFill>
                  <a:schemeClr val="dk1"/>
                </a:solidFill>
                <a:latin typeface="+mn-lt"/>
                <a:ea typeface="Montserrat"/>
                <a:cs typeface="Montserrat"/>
                <a:sym typeface="Montserrat"/>
              </a:rPr>
              <a:t>Листинг автотеста;</a:t>
            </a:r>
            <a:endParaRPr sz="2000" dirty="0">
              <a:solidFill>
                <a:schemeClr val="dk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2000" dirty="0">
                <a:solidFill>
                  <a:schemeClr val="dk1"/>
                </a:solidFill>
                <a:latin typeface="+mn-lt"/>
                <a:ea typeface="Montserrat"/>
                <a:cs typeface="Montserrat"/>
                <a:sym typeface="Montserrat"/>
              </a:rPr>
              <a:t>Результат выполнения автотеста</a:t>
            </a:r>
            <a:endParaRPr sz="2000" dirty="0">
              <a:solidFill>
                <a:schemeClr val="dk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2000" dirty="0">
                <a:solidFill>
                  <a:schemeClr val="dk1"/>
                </a:solidFill>
                <a:latin typeface="+mn-lt"/>
                <a:ea typeface="Montserrat"/>
                <a:cs typeface="Montserrat"/>
                <a:sym typeface="Montserrat"/>
              </a:rPr>
              <a:t>Анализ результатов тестирования выбранного приложения; </a:t>
            </a:r>
            <a:endParaRPr sz="2000" dirty="0">
              <a:solidFill>
                <a:schemeClr val="dk1"/>
              </a:solidFill>
              <a:latin typeface="+mn-lt"/>
              <a:ea typeface="Montserrat"/>
              <a:cs typeface="Montserrat"/>
              <a:sym typeface="Montserrat"/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AutoNum type="arabicPeriod"/>
            </a:pPr>
            <a:r>
              <a:rPr lang="ru" sz="2000" dirty="0">
                <a:solidFill>
                  <a:schemeClr val="dk1"/>
                </a:solidFill>
                <a:latin typeface="+mn-lt"/>
                <a:ea typeface="Montserrat"/>
                <a:cs typeface="Montserrat"/>
                <a:sym typeface="Montserrat"/>
              </a:rPr>
              <a:t>Выводы об оптимальности выбранной стратегии тестирования.</a:t>
            </a:r>
            <a:endParaRPr sz="2000" dirty="0">
              <a:solidFill>
                <a:schemeClr val="dk1"/>
              </a:solidFill>
              <a:highlight>
                <a:schemeClr val="lt1"/>
              </a:highlight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55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6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+mj-lt"/>
                <a:ea typeface="Montserrat"/>
                <a:cs typeface="Montserrat"/>
                <a:sym typeface="Montserrat"/>
              </a:rPr>
              <a:t>Майнд-карта жизненного цикла тестирования ПО</a:t>
            </a:r>
            <a:endParaRPr sz="2200" b="1" dirty="0">
              <a:solidFill>
                <a:srgbClr val="3052E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56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3</a:t>
            </a:fld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A1CAE2-F202-E47F-BA9B-97C7BBAC2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1" t="2342" r="6444"/>
          <a:stretch/>
        </p:blipFill>
        <p:spPr>
          <a:xfrm>
            <a:off x="1063254" y="712925"/>
            <a:ext cx="7017489" cy="4430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+mj-lt"/>
                <a:ea typeface="Montserrat"/>
                <a:cs typeface="Montserrat"/>
                <a:sym typeface="Montserrat"/>
              </a:rPr>
              <a:t>Майнд-карта методологии разработки ПО</a:t>
            </a:r>
            <a:endParaRPr sz="2200" b="1" dirty="0">
              <a:solidFill>
                <a:srgbClr val="3052E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79F389-0447-F9E1-4C21-F4AF42C33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89784"/>
            <a:ext cx="9144000" cy="4003409"/>
          </a:xfrm>
          <a:prstGeom prst="rect">
            <a:avLst/>
          </a:prstGeom>
        </p:spPr>
      </p:pic>
      <p:sp>
        <p:nvSpPr>
          <p:cNvPr id="271" name="Google Shape;271;p57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8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+mj-lt"/>
                <a:ea typeface="Montserrat"/>
                <a:cs typeface="Montserrat"/>
                <a:sym typeface="Montserrat"/>
              </a:rPr>
              <a:t>Тестовая документация: чек-лист</a:t>
            </a:r>
            <a:endParaRPr sz="2200" b="1" dirty="0">
              <a:solidFill>
                <a:srgbClr val="3052E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58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5</a:t>
            </a:fld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B61A69-7934-C0AB-2117-9D8082D3B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72" y="712925"/>
            <a:ext cx="7556205" cy="41987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9"/>
          <p:cNvSpPr txBox="1">
            <a:spLocks noGrp="1"/>
          </p:cNvSpPr>
          <p:nvPr>
            <p:ph type="title"/>
          </p:nvPr>
        </p:nvSpPr>
        <p:spPr>
          <a:xfrm>
            <a:off x="262142" y="10311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+mj-lt"/>
                <a:ea typeface="Montserrat"/>
                <a:cs typeface="Montserrat"/>
                <a:sym typeface="Montserrat"/>
              </a:rPr>
              <a:t>Тестовая документация: тест-кейсы</a:t>
            </a:r>
            <a:endParaRPr sz="2200" b="1" dirty="0">
              <a:solidFill>
                <a:srgbClr val="3052E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900825-A2AB-C69E-388F-9B917AFAD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15" y="639280"/>
            <a:ext cx="8701227" cy="43765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6" name="Google Shape;286;p59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+mj-lt"/>
                <a:ea typeface="Montserrat"/>
                <a:cs typeface="Montserrat"/>
                <a:sym typeface="Montserrat"/>
              </a:rPr>
              <a:t>Тестовая документация: баг-репорты</a:t>
            </a:r>
            <a:endParaRPr sz="2200" b="1" dirty="0">
              <a:solidFill>
                <a:srgbClr val="3052E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F1E88C-0D65-E452-390C-964CFDB25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97" y="560190"/>
            <a:ext cx="8956203" cy="4491370"/>
          </a:xfrm>
          <a:prstGeom prst="rect">
            <a:avLst/>
          </a:prstGeom>
        </p:spPr>
      </p:pic>
      <p:sp>
        <p:nvSpPr>
          <p:cNvPr id="295" name="Google Shape;295;p60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1"/>
          <p:cNvSpPr txBox="1">
            <a:spLocks noGrp="1"/>
          </p:cNvSpPr>
          <p:nvPr>
            <p:ph type="title"/>
          </p:nvPr>
        </p:nvSpPr>
        <p:spPr>
          <a:xfrm>
            <a:off x="311699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+mj-lt"/>
                <a:ea typeface="Montserrat"/>
                <a:cs typeface="Montserrat"/>
                <a:sym typeface="Montserrat"/>
              </a:rPr>
              <a:t>Применение техник тест-дизайна: чек лист</a:t>
            </a:r>
            <a:endParaRPr sz="2200" b="1" dirty="0">
              <a:solidFill>
                <a:srgbClr val="3052E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61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8</a:t>
            </a:fld>
            <a:endParaRPr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617981-FEF2-4B37-6908-C7776EAF5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365" b="10365"/>
          <a:stretch/>
        </p:blipFill>
        <p:spPr>
          <a:xfrm>
            <a:off x="237546" y="491949"/>
            <a:ext cx="8668905" cy="41596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2"/>
          <p:cNvSpPr txBox="1">
            <a:spLocks noGrp="1"/>
          </p:cNvSpPr>
          <p:nvPr>
            <p:ph type="title"/>
          </p:nvPr>
        </p:nvSpPr>
        <p:spPr>
          <a:xfrm>
            <a:off x="311700" y="23237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200" b="1" dirty="0">
                <a:solidFill>
                  <a:srgbClr val="3052EF"/>
                </a:solidFill>
                <a:latin typeface="+mj-lt"/>
                <a:ea typeface="Montserrat"/>
                <a:cs typeface="Montserrat"/>
                <a:sym typeface="Montserrat"/>
              </a:rPr>
              <a:t>Применение техник тест-дизайна: тест-кейсы</a:t>
            </a:r>
            <a:endParaRPr sz="2200" b="1" dirty="0">
              <a:solidFill>
                <a:srgbClr val="3052EF"/>
              </a:solidFill>
              <a:latin typeface="+mj-l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62"/>
          <p:cNvSpPr txBox="1">
            <a:spLocks noGrp="1"/>
          </p:cNvSpPr>
          <p:nvPr>
            <p:ph type="sldNum" idx="12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AABEE1-7EFC-2BE2-90A6-8241D5F96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02" y="805074"/>
            <a:ext cx="8122898" cy="41297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Другая 1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52E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784</Words>
  <Application>Microsoft Office PowerPoint</Application>
  <PresentationFormat>Экран (16:9)</PresentationFormat>
  <Paragraphs>108</Paragraphs>
  <Slides>16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Montserrat Medium</vt:lpstr>
      <vt:lpstr>Arial</vt:lpstr>
      <vt:lpstr>Montserrat ExtraBold</vt:lpstr>
      <vt:lpstr>Calibri</vt:lpstr>
      <vt:lpstr>Wingdings</vt:lpstr>
      <vt:lpstr>Montserrat</vt:lpstr>
      <vt:lpstr>Simple Light</vt:lpstr>
      <vt:lpstr>Тема Office</vt:lpstr>
      <vt:lpstr>Simple Light</vt:lpstr>
      <vt:lpstr>Презентация PowerPoint</vt:lpstr>
      <vt:lpstr>Содержание</vt:lpstr>
      <vt:lpstr>Майнд-карта жизненного цикла тестирования ПО</vt:lpstr>
      <vt:lpstr>Майнд-карта методологии разработки ПО</vt:lpstr>
      <vt:lpstr>Тестовая документация: чек-лист</vt:lpstr>
      <vt:lpstr>Тестовая документация: тест-кейсы</vt:lpstr>
      <vt:lpstr>Тестовая документация: баг-репорты</vt:lpstr>
      <vt:lpstr>Применение техник тест-дизайна: чек лист</vt:lpstr>
      <vt:lpstr>Применение техник тест-дизайна: тест-кейсы</vt:lpstr>
      <vt:lpstr>Листинг автотеста</vt:lpstr>
      <vt:lpstr>Листинг автотеста</vt:lpstr>
      <vt:lpstr>Результат выполнения автотеста</vt:lpstr>
      <vt:lpstr>Результат выполнения автотеста</vt:lpstr>
      <vt:lpstr>Анализ результатов тестирования выбранного приложения </vt:lpstr>
      <vt:lpstr>Выводы об оптимальности выбранной стратегии тестирования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1</dc:creator>
  <cp:lastModifiedBy>1</cp:lastModifiedBy>
  <cp:revision>11</cp:revision>
  <dcterms:modified xsi:type="dcterms:W3CDTF">2023-06-22T19:04:02Z</dcterms:modified>
</cp:coreProperties>
</file>